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"/>
  </p:notesMasterIdLst>
  <p:sldIdLst>
    <p:sldId id="256" r:id="rId5"/>
    <p:sldId id="258" r:id="rId6"/>
    <p:sldId id="257" r:id="rId7"/>
    <p:sldId id="259" r:id="rId8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54447D-2C55-DE09-4FBD-90D0A9795DA3}" v="385" dt="2024-03-04T15:38:42.2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23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96FB24-F133-4A52-B219-4753FBAA5E24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C22FEC-8EF5-4410-AE2E-D24873FEF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3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3A1A5-8CFC-4181-9023-028CD51807EB}" type="datetime1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D887-09DA-4137-A346-43DEF0D708BA}" type="datetime1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05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68F39-FD3D-464B-B9B4-646FEDF36073}" type="datetime1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946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32708-C10C-4F62-B6A2-ED8B1F2B3899}" type="datetime1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740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822E3-0A56-483A-BF8F-12E68EB6F797}" type="datetime1">
              <a:rPr lang="en-GB" smtClean="0"/>
              <a:t>12/03/2024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606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20125-E38D-494E-86D9-34871DEAE170}" type="datetime1">
              <a:rPr lang="en-GB" smtClean="0"/>
              <a:t>12/03/2024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742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ED0A8-CE92-47F2-AD6F-3E3D6C7B9989}" type="datetime1">
              <a:rPr lang="en-GB" smtClean="0"/>
              <a:t>12/03/2024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45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04B4B-0B32-46B0-A710-17B380D9A543}" type="datetime1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2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57D0-951E-47BC-85BB-1EDC804F9B97}" type="datetime1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494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8CDE9-D256-47E5-B5FF-16C9B4DB418A}" type="datetime1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443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61CD-419F-40AD-B43D-58455DCD221C}" type="datetime1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335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271C3-1D03-477A-AE4C-04DD1BBBF278}" type="datetime1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4D1FA-E584-414B-9910-124862825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79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forms.office.com/e/u2kFvvZ3FB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forms.office.com/e/u2kFvvZ3FB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forms.office.com/e/u2kFvvZ3FB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forms.office.com/e/u2kFvvZ3FB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7583A445-5781-4782-9966-86086D701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" y="509046"/>
            <a:ext cx="6645275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1" i="0" u="none" strike="noStrike" cap="none" normalizeH="0" baseline="0">
                <a:ln>
                  <a:noFill/>
                </a:ln>
                <a:solidFill>
                  <a:srgbClr val="085296"/>
                </a:solidFill>
                <a:effectLst/>
                <a:latin typeface="Calibri"/>
                <a:cs typeface="Calibri"/>
              </a:rPr>
              <a:t>CAMHS ONLINE WELL BEING </a:t>
            </a:r>
            <a:r>
              <a:rPr lang="en-GB" altLang="en-US" sz="2800" b="1">
                <a:solidFill>
                  <a:srgbClr val="085296"/>
                </a:solidFill>
                <a:latin typeface="Calibri"/>
                <a:cs typeface="Calibri"/>
              </a:rPr>
              <a:t>WORKSHOPS</a:t>
            </a:r>
            <a:endParaRPr lang="en-US"/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26</a:t>
            </a:r>
            <a:r>
              <a:rPr lang="en-GB" altLang="en-US" sz="2800" b="1" baseline="30000">
                <a:solidFill>
                  <a:srgbClr val="6B97C0"/>
                </a:solidFill>
                <a:latin typeface="Calibri"/>
                <a:cs typeface="Calibri"/>
              </a:rPr>
              <a:t>th</a:t>
            </a: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 March – 4</a:t>
            </a:r>
            <a:r>
              <a:rPr lang="en-GB" altLang="en-US" sz="2800" b="1" baseline="30000">
                <a:solidFill>
                  <a:srgbClr val="6B97C0"/>
                </a:solidFill>
                <a:latin typeface="Calibri"/>
                <a:cs typeface="Calibri"/>
              </a:rPr>
              <a:t>th</a:t>
            </a: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 April 2024</a:t>
            </a:r>
            <a:endParaRPr lang="en-US" altLang="en-US" sz="1800" b="0" i="0" u="none" strike="noStrike" cap="none" normalizeH="0" baseline="0">
              <a:ln>
                <a:noFill/>
              </a:ln>
              <a:effectLst/>
              <a:latin typeface="Calibri"/>
              <a:cs typeface="Calibri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C7083937-5DFC-4A6A-911B-F0A1C286C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294" y="3348440"/>
            <a:ext cx="6443662" cy="1790037"/>
          </a:xfrm>
          <a:prstGeom prst="rect">
            <a:avLst/>
          </a:prstGeom>
          <a:noFill/>
          <a:ln w="25400" algn="ctr">
            <a:solidFill>
              <a:srgbClr val="C285A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>
                <a:solidFill>
                  <a:srgbClr val="C285A3"/>
                </a:solidFill>
                <a:latin typeface="Roboto"/>
                <a:ea typeface="Roboto"/>
                <a:cs typeface="Roboto"/>
              </a:rPr>
              <a:t>UNDERSTANDING EMOTIONS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GB" altLang="en-US" sz="1400" b="1" i="0" u="none" strike="noStrike" cap="none" normalizeH="0" baseline="0">
              <a:ln>
                <a:noFill/>
              </a:ln>
              <a:solidFill>
                <a:srgbClr val="C285A3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/>
            <a:r>
              <a:rPr lang="en-GB" sz="1400">
                <a:solidFill>
                  <a:srgbClr val="000000"/>
                </a:solidFill>
                <a:latin typeface="Roboto"/>
                <a:ea typeface="+mn-lt"/>
                <a:cs typeface="+mn-lt"/>
              </a:rPr>
              <a:t>This workshop explores feelings and emotions while offering  new ways to regulate our emotions. </a:t>
            </a:r>
            <a:endParaRPr lang="en-GB">
              <a:solidFill>
                <a:srgbClr val="000000"/>
              </a:solidFill>
              <a:latin typeface="Roboto"/>
              <a:ea typeface="+mn-lt"/>
              <a:cs typeface="+mn-lt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WHEN</a:t>
            </a:r>
            <a:r>
              <a:rPr kumimoji="0"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?</a:t>
            </a:r>
            <a:endParaRPr lang="en-GB" altLang="en-US" sz="1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Roboto"/>
              <a:cs typeface="Roboto"/>
            </a:endParaRPr>
          </a:p>
          <a:p>
            <a:pPr marL="0" marR="0" lvl="0" indent="0" algn="ctr" defTabSz="914400" rtl="0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Wednesday 27</a:t>
            </a:r>
            <a:r>
              <a:rPr lang="en-GB" sz="1400" b="1" i="0" u="none" strike="noStrike" cap="none" normalizeH="0" baseline="3000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th</a:t>
            </a:r>
            <a:r>
              <a:rPr lang="en-GB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 March </a:t>
            </a:r>
            <a:r>
              <a:rPr lang="en-GB" sz="14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11:00am – 1:00pm</a:t>
            </a:r>
          </a:p>
          <a:p>
            <a:pPr marL="0" marR="0" lvl="0" indent="0" algn="ctr" defTabSz="914400" rtl="0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b="1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Tuesday 2</a:t>
            </a:r>
            <a:r>
              <a:rPr lang="en-GB" sz="1400" b="1" baseline="30000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nd</a:t>
            </a:r>
            <a:r>
              <a:rPr lang="en-GB" sz="1400" b="1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 April </a:t>
            </a:r>
            <a:r>
              <a:rPr lang="en-GB" sz="1400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2:00pm – 4:00pm</a:t>
            </a:r>
            <a:endParaRPr lang="en-GB" sz="14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Segoe UI"/>
              <a:ea typeface="Roboto" panose="02000000000000000000" pitchFamily="2" charset="0"/>
              <a:cs typeface="Segoe UI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F641D16A-8DD1-4FFA-AC65-6F8FA12A9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149" y="5455291"/>
            <a:ext cx="6351951" cy="2117120"/>
          </a:xfrm>
          <a:prstGeom prst="rect">
            <a:avLst/>
          </a:prstGeom>
          <a:noFill/>
          <a:ln w="25400" algn="ctr">
            <a:solidFill>
              <a:srgbClr val="66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666699"/>
                </a:solidFill>
                <a:ea typeface="+mn-lt"/>
                <a:cs typeface="+mn-lt"/>
              </a:rPr>
              <a:t>5 WAYS TO WELLBEING</a:t>
            </a:r>
          </a:p>
          <a:p>
            <a:pPr algn="ctr" defTabSz="914400"/>
            <a:endParaRPr lang="en-GB" sz="1600">
              <a:solidFill>
                <a:srgbClr val="666699"/>
              </a:solidFill>
              <a:ea typeface="+mn-lt"/>
              <a:cs typeface="+mn-lt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This 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workshop shares tips and ideas on easy ways that 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you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can actively improve 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your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own well-being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GB" altLang="en-US" sz="1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400" b="1">
                <a:solidFill>
                  <a:srgbClr val="000000"/>
                </a:solidFill>
                <a:latin typeface="Roboto"/>
                <a:ea typeface="+mn-lt"/>
                <a:cs typeface="+mn-lt"/>
              </a:rPr>
              <a:t>WHEN</a:t>
            </a:r>
            <a:r>
              <a:rPr kumimoji="0" lang="en-GB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+mn-lt"/>
                <a:cs typeface="+mn-lt"/>
              </a:rPr>
              <a:t>?</a:t>
            </a:r>
            <a:endParaRPr lang="en-GB" sz="1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+mn-lt"/>
              <a:cs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Tuesday 26</a:t>
            </a:r>
            <a:r>
              <a:rPr lang="en-GB" altLang="en-US" sz="1400" b="1" baseline="300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th</a:t>
            </a:r>
            <a:r>
              <a:rPr lang="en-GB" altLang="en-US" sz="14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March 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2:00pm – 4:00pm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Wednesday 3</a:t>
            </a:r>
            <a:r>
              <a:rPr lang="en-GB" altLang="en-US" sz="1400" b="1" i="0" u="none" strike="noStrike" cap="none" normalizeH="0" baseline="3000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rd</a:t>
            </a:r>
            <a:r>
              <a:rPr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 April </a:t>
            </a:r>
            <a:r>
              <a:rPr lang="en-GB" altLang="en-US" sz="14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11:00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 panose="02000000000000000000" pitchFamily="2" charset="0"/>
              </a:rPr>
              <a:t>am – 1:00pm</a:t>
            </a:r>
            <a:endParaRPr lang="en-GB" altLang="en-US" sz="1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B1C880FC-F63F-4019-8760-829873593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149" y="8114975"/>
            <a:ext cx="4486986" cy="1317752"/>
          </a:xfrm>
          <a:prstGeom prst="rect">
            <a:avLst/>
          </a:prstGeom>
          <a:noFill/>
          <a:ln w="25400" algn="ctr">
            <a:solidFill>
              <a:srgbClr val="5B9BD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1" i="0" u="none" strike="noStrike" cap="none" normalizeH="0" baseline="0">
                <a:ln>
                  <a:noFill/>
                </a:ln>
                <a:solidFill>
                  <a:srgbClr val="5B9BD5"/>
                </a:solidFill>
                <a:effectLst/>
                <a:latin typeface="Roboto"/>
                <a:ea typeface="Roboto"/>
                <a:cs typeface="Roboto"/>
              </a:rPr>
              <a:t>BOOKING INFORMATION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To register for one of the listed sessions,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follow the Microsoft Forms link or scan the QR code: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000000"/>
              </a:solidFill>
              <a:ea typeface="+mn-lt"/>
              <a:cs typeface="+mn-lt"/>
            </a:endParaRPr>
          </a:p>
          <a:p>
            <a:pPr defTabSz="914400">
              <a:spcBef>
                <a:spcPct val="0"/>
              </a:spcBef>
              <a:spcAft>
                <a:spcPct val="0"/>
              </a:spcAft>
            </a:pPr>
            <a:r>
              <a:rPr lang="en-US" altLang="en-US" sz="1400">
                <a:latin typeface="Arial"/>
                <a:ea typeface="Roboto" panose="02000000000000000000" pitchFamily="2" charset="0"/>
                <a:cs typeface="Arial"/>
                <a:hlinkClick r:id="rId2"/>
              </a:rPr>
              <a:t>https://forms.office.com/e/u2kFvvZ3FB</a:t>
            </a:r>
            <a:r>
              <a:rPr lang="en-US" altLang="en-US" sz="1400">
                <a:latin typeface="Arial"/>
                <a:ea typeface="Roboto" panose="02000000000000000000" pitchFamily="2" charset="0"/>
                <a:cs typeface="Arial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9E48FF05-3E30-4E46-AF04-EE24AE8D2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6" y="1725664"/>
            <a:ext cx="6443662" cy="145323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CAMHS will be running a range of workshops on MS Teams in 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February 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Half Term 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2024</a:t>
            </a:r>
            <a:r>
              <a:rPr kumimoji="0"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for young people 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in year 6 &amp; above, and</a:t>
            </a: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their families across Gwent. </a:t>
            </a:r>
            <a:endParaRPr lang="en-US" altLang="en-US" sz="140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Please use the booking form/QR code below</a:t>
            </a:r>
            <a:r>
              <a:rPr lang="en-GB" altLang="en-US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and make sure to book on at least 24 hours before the session.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</a:t>
            </a:r>
            <a:endParaRPr lang="en-US" altLang="en-US" sz="140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Parents are welcome to attend with their young person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,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but we will not be able to answer any individual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CAMHS queries during the workshop time.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2" name="Picture 2" descr="The NEST Framework - NHS Wales Health Collaborative">
            <a:extLst>
              <a:ext uri="{FF2B5EF4-FFF2-40B4-BE49-F238E27FC236}">
                <a16:creationId xmlns:a16="http://schemas.microsoft.com/office/drawing/2014/main" id="{080EB93C-EED8-47D0-9066-5B4286D8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149432"/>
            <a:ext cx="1958462" cy="42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>
            <a:extLst>
              <a:ext uri="{FF2B5EF4-FFF2-40B4-BE49-F238E27FC236}">
                <a16:creationId xmlns:a16="http://schemas.microsoft.com/office/drawing/2014/main" id="{1ECE8CFB-04A2-4908-B134-4D2F3A18A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626" y="79273"/>
            <a:ext cx="1575374" cy="45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B6DEB60-E470-4327-BD0B-0ECDBBC14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9396954"/>
            <a:ext cx="2314575" cy="527403"/>
          </a:xfrm>
        </p:spPr>
        <p:txBody>
          <a:bodyPr/>
          <a:lstStyle/>
          <a:p>
            <a:r>
              <a:rPr lang="en-GB"/>
              <a:t>Copyright February 2023 ABUHB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68FA6F-A447-4F7B-BE50-C2B14CFF2C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645" y="8114975"/>
            <a:ext cx="1408816" cy="140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666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7583A445-5781-4782-9966-86086D701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324" y="767304"/>
            <a:ext cx="6645275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2800" b="1">
                <a:solidFill>
                  <a:srgbClr val="085296"/>
                </a:solidFill>
                <a:latin typeface="Calibri"/>
                <a:cs typeface="Calibri"/>
              </a:rPr>
              <a:t>GWEITHDAI LLES AR-LEIN </a:t>
            </a:r>
            <a:r>
              <a:rPr kumimoji="0" lang="en-GB" sz="2800" b="1" i="0" u="none" strike="noStrike" cap="none" normalizeH="0" baseline="0">
                <a:ln>
                  <a:noFill/>
                </a:ln>
                <a:solidFill>
                  <a:srgbClr val="085296"/>
                </a:solidFill>
                <a:effectLst/>
                <a:latin typeface="Calibri"/>
                <a:cs typeface="Calibri"/>
              </a:rPr>
              <a:t>CAMHS</a:t>
            </a:r>
            <a:endParaRPr lang="en-GB" sz="2800">
              <a:solidFill>
                <a:srgbClr val="000000"/>
              </a:solidFill>
              <a:latin typeface="Calibri"/>
              <a:cs typeface="Calibri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26</a:t>
            </a:r>
            <a:r>
              <a:rPr lang="en-GB" altLang="en-US" sz="2800" b="1" baseline="30000">
                <a:solidFill>
                  <a:srgbClr val="6B97C0"/>
                </a:solidFill>
                <a:latin typeface="Calibri"/>
                <a:cs typeface="Calibri"/>
              </a:rPr>
              <a:t>ain</a:t>
            </a: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 Mawrth – 4</a:t>
            </a:r>
            <a:r>
              <a:rPr lang="en-GB" altLang="en-US" sz="2800" b="1" baseline="30000">
                <a:solidFill>
                  <a:srgbClr val="6B97C0"/>
                </a:solidFill>
                <a:latin typeface="Calibri"/>
                <a:cs typeface="Calibri"/>
              </a:rPr>
              <a:t>ydd</a:t>
            </a: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 Ebrill 2024</a:t>
            </a:r>
            <a:endParaRPr lang="en-US" altLang="en-US" sz="1800" b="0" i="0" u="none" strike="noStrike" cap="none" normalizeH="0" baseline="0">
              <a:ln>
                <a:noFill/>
              </a:ln>
              <a:effectLst/>
              <a:latin typeface="Calibri"/>
              <a:cs typeface="Calibri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C7083937-5DFC-4A6A-911B-F0A1C286C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03" y="3493811"/>
            <a:ext cx="6443662" cy="1790037"/>
          </a:xfrm>
          <a:prstGeom prst="rect">
            <a:avLst/>
          </a:prstGeom>
          <a:noFill/>
          <a:ln w="25400" algn="ctr">
            <a:solidFill>
              <a:srgbClr val="C285A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C285A3"/>
                </a:solidFill>
                <a:ea typeface="+mn-lt"/>
                <a:cs typeface="+mn-lt"/>
              </a:rPr>
              <a:t>DEALL EMOSIYNAU</a:t>
            </a:r>
            <a:endParaRPr lang="en-US" sz="1600"/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b="1">
              <a:solidFill>
                <a:srgbClr val="C285A3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/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Gweithdy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 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yn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archwilio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teimladau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ac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emosiynau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tra'n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cynnig</a:t>
            </a:r>
          </a:p>
          <a:p>
            <a:pPr algn="ctr" defTabSz="914400"/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ffyrdd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newydd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o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reoli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ein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hemosiynau</a:t>
            </a:r>
            <a:endParaRPr lang="en-GB">
              <a:latin typeface="Roboto"/>
              <a:ea typeface="Roboto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PRYD</a:t>
            </a:r>
            <a:r>
              <a:rPr kumimoji="0"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?</a:t>
            </a:r>
            <a:endParaRPr lang="en-GB" altLang="en-US" sz="1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Roboto"/>
              <a:cs typeface="Roboto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400" b="1" err="1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Dydd</a:t>
            </a:r>
            <a:r>
              <a:rPr lang="en-GB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/>
                <a:cs typeface="Segoe UI"/>
              </a:rPr>
              <a:t> </a:t>
            </a:r>
            <a:r>
              <a:rPr lang="en-GB" sz="1400" b="1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Mercher 27ain</a:t>
            </a:r>
            <a:r>
              <a:rPr lang="en-GB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/>
                <a:cs typeface="Segoe UI"/>
              </a:rPr>
              <a:t> </a:t>
            </a:r>
            <a:r>
              <a:rPr lang="en-GB" sz="1400" b="1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Mawrth </a:t>
            </a:r>
            <a:r>
              <a:rPr lang="en-GB" sz="1400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11:00yb</a:t>
            </a:r>
            <a:r>
              <a:rPr lang="en-GB" sz="14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/>
                <a:cs typeface="Segoe UI"/>
              </a:rPr>
              <a:t> – </a:t>
            </a:r>
            <a:r>
              <a:rPr lang="en-GB" sz="1400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1:00yp</a:t>
            </a:r>
            <a:endParaRPr lang="en-GB" sz="14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Segoe UI"/>
              <a:ea typeface="Roboto"/>
              <a:cs typeface="Segoe UI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400" b="1" err="1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Dydd</a:t>
            </a:r>
            <a:r>
              <a:rPr lang="en-GB" sz="1400" b="1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 Iau 2ail April </a:t>
            </a:r>
            <a:r>
              <a:rPr lang="en-GB" sz="1400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2:00yp – 4:00yp</a:t>
            </a:r>
            <a:endParaRPr lang="en-GB" sz="14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Segoe UI"/>
              <a:ea typeface="Roboto"/>
              <a:cs typeface="Segoe UI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F641D16A-8DD1-4FFA-AC65-6F8FA12A9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149" y="5455291"/>
            <a:ext cx="6351951" cy="2117120"/>
          </a:xfrm>
          <a:prstGeom prst="rect">
            <a:avLst/>
          </a:prstGeom>
          <a:noFill/>
          <a:ln w="25400" algn="ctr">
            <a:solidFill>
              <a:srgbClr val="66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666699"/>
                </a:solidFill>
                <a:ea typeface="+mn-lt"/>
                <a:cs typeface="+mn-lt"/>
              </a:rPr>
              <a:t>5 LLWBR I LLES</a:t>
            </a:r>
          </a:p>
          <a:p>
            <a:pPr algn="ctr" defTabSz="914400"/>
            <a:endParaRPr lang="en-GB" sz="1100">
              <a:solidFill>
                <a:srgbClr val="666699"/>
              </a:solidFill>
              <a:ea typeface="+mn-lt"/>
              <a:cs typeface="+mn-lt"/>
            </a:endParaRPr>
          </a:p>
          <a:p>
            <a:pPr algn="ctr" defTabSz="914400"/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Gweithdy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 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yn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rhannu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awgrymiadau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a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syniadau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ar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ffyrdd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hawdd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 </a:t>
            </a:r>
          </a:p>
          <a:p>
            <a:pPr algn="ctr" defTabSz="914400"/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y gall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myfyrwyr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fynd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ati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i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wella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eu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lles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eu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202124"/>
                </a:solidFill>
                <a:latin typeface="Roboto"/>
                <a:ea typeface="+mn-lt"/>
                <a:cs typeface="+mn-lt"/>
              </a:rPr>
              <a:t>hunain</a:t>
            </a:r>
            <a:r>
              <a:rPr lang="en-GB" sz="1400">
                <a:solidFill>
                  <a:srgbClr val="202124"/>
                </a:solidFill>
                <a:latin typeface="Roboto"/>
                <a:ea typeface="+mn-lt"/>
                <a:cs typeface="+mn-lt"/>
              </a:rPr>
              <a:t>.</a:t>
            </a:r>
            <a:endParaRPr lang="en-GB"/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endParaRPr lang="en-GB" altLang="en-US" sz="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400" b="1">
                <a:solidFill>
                  <a:srgbClr val="000000"/>
                </a:solidFill>
                <a:latin typeface="Roboto"/>
                <a:ea typeface="+mn-lt"/>
                <a:cs typeface="+mn-lt"/>
              </a:rPr>
              <a:t>PRYD</a:t>
            </a:r>
            <a:r>
              <a:rPr kumimoji="0" lang="en-GB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+mn-lt"/>
                <a:cs typeface="+mn-lt"/>
              </a:rPr>
              <a:t>?</a:t>
            </a:r>
            <a:endParaRPr lang="en-GB" sz="1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+mn-lt"/>
              <a:cs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Dydd</a:t>
            </a:r>
            <a:r>
              <a:rPr lang="en-GB" altLang="en-US" sz="14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Mawrth 26ain March </a:t>
            </a:r>
            <a:r>
              <a:rPr lang="en-GB" sz="1400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2:00yp – 4:00yp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Wednesday </a:t>
            </a:r>
            <a:r>
              <a:rPr lang="en-GB" altLang="en-US" sz="14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3ydd</a:t>
            </a:r>
            <a:r>
              <a:rPr lang="en-GB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April </a:t>
            </a:r>
            <a:r>
              <a:rPr lang="en-GB" sz="1400">
                <a:solidFill>
                  <a:srgbClr val="000000"/>
                </a:solidFill>
                <a:latin typeface="Segoe UI"/>
                <a:ea typeface="Roboto"/>
                <a:cs typeface="Segoe UI"/>
              </a:rPr>
              <a:t>11:00yb – 1:00yp</a:t>
            </a:r>
            <a:endParaRPr lang="en-GB" altLang="en-US" sz="1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B1C880FC-F63F-4019-8760-829873593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144" y="7739913"/>
            <a:ext cx="4486986" cy="1317752"/>
          </a:xfrm>
          <a:prstGeom prst="rect">
            <a:avLst/>
          </a:prstGeom>
          <a:noFill/>
          <a:ln w="25400" algn="ctr">
            <a:solidFill>
              <a:srgbClr val="5B9BD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5B9BD5"/>
                </a:solidFill>
                <a:ea typeface="+mn-lt"/>
                <a:cs typeface="+mn-lt"/>
              </a:rPr>
              <a:t>MANYLION BWCIO</a:t>
            </a:r>
            <a:endParaRPr lang="en-US"/>
          </a:p>
          <a:p>
            <a:pPr algn="ctr" defTabSz="914400"/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I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gofrestru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ar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gyfer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un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o'r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sesiynau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yma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ea typeface="+mn-lt"/>
                <a:cs typeface="+mn-lt"/>
              </a:rPr>
              <a:t>,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dilynwch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y </a:t>
            </a:r>
            <a:endParaRPr lang="en-GB">
              <a:cs typeface="Calibri" panose="020F0502020204030204"/>
            </a:endParaRPr>
          </a:p>
          <a:p>
            <a:pPr algn="ctr" defTabSz="914400"/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ddolen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ea typeface="+mn-lt"/>
                <a:cs typeface="+mn-lt"/>
              </a:rPr>
              <a:t>Microsoft Forms 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neu </a:t>
            </a:r>
            <a:r>
              <a:rPr lang="en-GB" sz="1400" err="1">
                <a:solidFill>
                  <a:srgbClr val="000000"/>
                </a:solidFill>
                <a:ea typeface="+mn-lt"/>
                <a:cs typeface="+mn-lt"/>
              </a:rPr>
              <a:t>sganiwch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 y cod 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ea typeface="+mn-lt"/>
                <a:cs typeface="+mn-lt"/>
              </a:rPr>
              <a:t>QR:</a:t>
            </a:r>
            <a:r>
              <a:rPr lang="en-GB" sz="1400">
                <a:solidFill>
                  <a:srgbClr val="000000"/>
                </a:solidFill>
                <a:ea typeface="+mn-lt"/>
                <a:cs typeface="+mn-lt"/>
              </a:rPr>
              <a:t> </a:t>
            </a:r>
            <a:endParaRPr lang="en-US">
              <a:latin typeface="Calibri"/>
              <a:ea typeface="Roboto"/>
              <a:cs typeface="Calibri"/>
            </a:endParaRPr>
          </a:p>
          <a:p>
            <a:pPr defTabSz="914400"/>
            <a:endParaRPr lang="en-GB" sz="1400">
              <a:latin typeface="Calibri"/>
              <a:ea typeface="Roboto"/>
              <a:cs typeface="Calibri"/>
            </a:endParaRPr>
          </a:p>
          <a:p>
            <a:pPr defTabSz="914400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latin typeface="Arial"/>
                <a:ea typeface="Roboto"/>
                <a:cs typeface="Arial"/>
                <a:hlinkClick r:id="rId2"/>
              </a:rPr>
              <a:t>https://forms.office.com/e/u2kFvvZ3FB</a:t>
            </a:r>
            <a:r>
              <a:rPr lang="en-US" sz="1400">
                <a:latin typeface="Arial"/>
                <a:ea typeface="Roboto"/>
                <a:cs typeface="Arial"/>
              </a:rPr>
              <a:t> </a:t>
            </a:r>
          </a:p>
          <a:p>
            <a:pPr defTabSz="914400"/>
            <a:endParaRPr lang="en-GB" sz="1400">
              <a:ea typeface="Roboto"/>
              <a:cs typeface="Calibri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endParaRPr lang="en-GB" altLang="en-US" sz="1600" b="1">
              <a:solidFill>
                <a:srgbClr val="5B9BD5"/>
              </a:solidFill>
              <a:latin typeface="Roboto"/>
              <a:ea typeface="Roboto" panose="02000000000000000000" pitchFamily="2" charset="0"/>
              <a:cs typeface="Roboto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9E48FF05-3E30-4E46-AF04-EE24AE8D2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612" y="1808733"/>
            <a:ext cx="6443662" cy="145323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Bydd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CAMHS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cynnal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amrywiaeth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o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weithdai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MS Teams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ystod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Hanner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Tymor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Chwefror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2024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gyfer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holl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blant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,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pobl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ifanc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Blwydden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6 ac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uwch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a'u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teuluoedd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ledled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Gwent.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Defnyddiwch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y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ffurflen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archebu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/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cod 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QR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isod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a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gwnewch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siŵr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eich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bod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archebu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o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leiaf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24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awr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cyn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y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sesiwn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.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endParaRPr lang="en-US" sz="1400">
              <a:solidFill>
                <a:srgbClr val="000000"/>
              </a:solidFill>
              <a:latin typeface="Roboto"/>
              <a:ea typeface="Roboto" panose="02000000000000000000" pitchFamily="2" charset="0"/>
              <a:cs typeface="Segoe UI"/>
            </a:endParaRPr>
          </a:p>
          <a:p>
            <a:pPr algn="ctr" defTabSz="914400"/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Mae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croeso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i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rieni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fynychu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gyda'u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person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ifanc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,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ond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ni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fyddwn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gallu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ateb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unrhyw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ymholiadau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CAMHS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unigol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yn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ystod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amser</a:t>
            </a:r>
            <a:r>
              <a:rPr lang="en-GB" sz="1400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 y </a:t>
            </a:r>
            <a:r>
              <a:rPr lang="en-GB" sz="1400" err="1">
                <a:solidFill>
                  <a:srgbClr val="000000"/>
                </a:solidFill>
                <a:latin typeface="Roboto"/>
                <a:ea typeface="Roboto"/>
                <a:cs typeface="Segoe UI"/>
              </a:rPr>
              <a:t>gweithdy</a:t>
            </a:r>
            <a:r>
              <a:rPr lang="en-GB" sz="1400">
                <a:solidFill>
                  <a:srgbClr val="000000"/>
                </a:solidFill>
                <a:effectLst/>
                <a:latin typeface="Roboto"/>
                <a:ea typeface="Roboto"/>
                <a:cs typeface="Segoe UI"/>
              </a:rPr>
              <a:t>.</a:t>
            </a:r>
            <a:endParaRPr lang="en-US">
              <a:latin typeface="Segoe UI"/>
              <a:cs typeface="Segoe UI"/>
            </a:endParaRPr>
          </a:p>
        </p:txBody>
      </p:sp>
      <p:pic>
        <p:nvPicPr>
          <p:cNvPr id="12" name="Picture 2" descr="The NEST Framework - NHS Wales Health Collaborative">
            <a:extLst>
              <a:ext uri="{FF2B5EF4-FFF2-40B4-BE49-F238E27FC236}">
                <a16:creationId xmlns:a16="http://schemas.microsoft.com/office/drawing/2014/main" id="{080EB93C-EED8-47D0-9066-5B4286D8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98" y="108099"/>
            <a:ext cx="1958462" cy="42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>
            <a:extLst>
              <a:ext uri="{FF2B5EF4-FFF2-40B4-BE49-F238E27FC236}">
                <a16:creationId xmlns:a16="http://schemas.microsoft.com/office/drawing/2014/main" id="{1ECE8CFB-04A2-4908-B134-4D2F3A18A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626" y="79273"/>
            <a:ext cx="1575374" cy="45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B6DEB60-E470-4327-BD0B-0ECDBBC14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9396954"/>
            <a:ext cx="2314575" cy="527403"/>
          </a:xfrm>
        </p:spPr>
        <p:txBody>
          <a:bodyPr/>
          <a:lstStyle/>
          <a:p>
            <a:r>
              <a:rPr lang="en-GB"/>
              <a:t>Copyright February 2023 ABUHB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68FA6F-A447-4F7B-BE50-C2B14CFF2C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645" y="8114975"/>
            <a:ext cx="1408816" cy="140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77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7583A445-5781-4782-9966-86086D701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" y="509046"/>
            <a:ext cx="6645275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1" i="0" u="none" strike="noStrike" cap="none" normalizeH="0" baseline="0">
                <a:ln>
                  <a:noFill/>
                </a:ln>
                <a:solidFill>
                  <a:srgbClr val="085296"/>
                </a:solidFill>
                <a:effectLst/>
                <a:latin typeface="Calibri"/>
                <a:cs typeface="Calibri"/>
              </a:rPr>
              <a:t>CAMHS ONLINE WELL BEING </a:t>
            </a:r>
            <a:r>
              <a:rPr lang="en-GB" altLang="en-US" sz="2800" b="1">
                <a:solidFill>
                  <a:srgbClr val="085296"/>
                </a:solidFill>
                <a:latin typeface="Calibri"/>
                <a:cs typeface="Calibri"/>
              </a:rPr>
              <a:t>WORKSHOPS</a:t>
            </a:r>
            <a:endParaRPr lang="en-US"/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26</a:t>
            </a:r>
            <a:r>
              <a:rPr lang="en-GB" altLang="en-US" sz="2800" b="1" baseline="30000">
                <a:solidFill>
                  <a:srgbClr val="6B97C0"/>
                </a:solidFill>
                <a:latin typeface="Calibri"/>
                <a:cs typeface="Calibri"/>
              </a:rPr>
              <a:t>th</a:t>
            </a: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 March – 4</a:t>
            </a:r>
            <a:r>
              <a:rPr lang="en-GB" altLang="en-US" sz="2800" b="1" baseline="30000">
                <a:solidFill>
                  <a:srgbClr val="6B97C0"/>
                </a:solidFill>
                <a:latin typeface="Calibri"/>
                <a:cs typeface="Calibri"/>
              </a:rPr>
              <a:t>th</a:t>
            </a:r>
            <a:r>
              <a:rPr lang="en-GB" altLang="en-US" sz="2800" b="1">
                <a:solidFill>
                  <a:srgbClr val="6B97C0"/>
                </a:solidFill>
                <a:latin typeface="Calibri"/>
                <a:cs typeface="Calibri"/>
              </a:rPr>
              <a:t> April 2024</a:t>
            </a:r>
            <a:endParaRPr lang="en-US" altLang="en-US" sz="1800" b="0" i="0" u="none" strike="noStrike" cap="none" normalizeH="0" baseline="0">
              <a:ln>
                <a:noFill/>
              </a:ln>
              <a:effectLst/>
              <a:latin typeface="Calibri"/>
              <a:cs typeface="Calibri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C7083937-5DFC-4A6A-911B-F0A1C286C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5" y="2854421"/>
            <a:ext cx="6443661" cy="1228177"/>
          </a:xfrm>
          <a:prstGeom prst="rect">
            <a:avLst/>
          </a:prstGeom>
          <a:noFill/>
          <a:ln w="25400" algn="ctr">
            <a:solidFill>
              <a:srgbClr val="C285A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>
                <a:solidFill>
                  <a:srgbClr val="C285A3"/>
                </a:solidFill>
                <a:latin typeface="Roboto"/>
                <a:ea typeface="Roboto"/>
                <a:cs typeface="Roboto"/>
              </a:rPr>
              <a:t>UNDERSTANDING EMOTIONS</a:t>
            </a:r>
            <a:endParaRPr kumimoji="0" lang="en-GB" altLang="en-US" sz="1400" b="1" i="0" u="none" strike="noStrike" cap="none" normalizeH="0" baseline="0">
              <a:ln>
                <a:noFill/>
              </a:ln>
              <a:solidFill>
                <a:srgbClr val="C285A3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/>
            <a:r>
              <a:rPr lang="en-GB" sz="1200">
                <a:solidFill>
                  <a:srgbClr val="000000"/>
                </a:solidFill>
                <a:latin typeface="Roboto"/>
                <a:ea typeface="+mn-lt"/>
                <a:cs typeface="+mn-lt"/>
              </a:rPr>
              <a:t>This workshop explores feelings and emotions while offering  new ways to regulate our emotions. </a:t>
            </a:r>
            <a:endParaRPr lang="en-GB" sz="1600">
              <a:solidFill>
                <a:srgbClr val="000000"/>
              </a:solidFill>
              <a:latin typeface="Roboto"/>
              <a:ea typeface="+mn-lt"/>
              <a:cs typeface="+mn-lt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Roboto"/>
              <a:cs typeface="Roboto"/>
            </a:endParaRPr>
          </a:p>
          <a:p>
            <a:pPr marL="0" marR="0" lvl="0" indent="0" algn="ctr" defTabSz="914400" rtl="0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Wednesday 27</a:t>
            </a:r>
            <a:r>
              <a:rPr lang="en-GB" sz="1200" b="1" i="0" u="none" strike="noStrike" cap="none" normalizeH="0" baseline="3000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th</a:t>
            </a:r>
            <a:r>
              <a:rPr lang="en-GB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 March </a:t>
            </a:r>
            <a:r>
              <a:rPr lang="en-GB" sz="12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/>
                <a:ea typeface="Roboto" panose="02000000000000000000" pitchFamily="2" charset="0"/>
                <a:cs typeface="Segoe UI"/>
              </a:rPr>
              <a:t>11:00am – 1:00pm</a:t>
            </a:r>
          </a:p>
          <a:p>
            <a:pPr marL="0" marR="0" lvl="0" indent="0" algn="ctr" defTabSz="914400" rtl="0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1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Tuesday 2</a:t>
            </a:r>
            <a:r>
              <a:rPr lang="en-GB" sz="1200" b="1" baseline="30000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nd</a:t>
            </a:r>
            <a:r>
              <a:rPr lang="en-GB" sz="1200" b="1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 April </a:t>
            </a:r>
            <a:r>
              <a:rPr lang="en-GB" sz="1200">
                <a:solidFill>
                  <a:srgbClr val="000000"/>
                </a:solidFill>
                <a:latin typeface="Segoe UI"/>
                <a:ea typeface="Roboto" panose="02000000000000000000" pitchFamily="2" charset="0"/>
                <a:cs typeface="Segoe UI"/>
              </a:rPr>
              <a:t>2:00pm – 4:00pm</a:t>
            </a:r>
            <a:endParaRPr lang="en-GB" sz="12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Segoe UI"/>
              <a:ea typeface="Roboto" panose="02000000000000000000" pitchFamily="2" charset="0"/>
              <a:cs typeface="Segoe UI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F641D16A-8DD1-4FFA-AC65-6F8FA12A9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5" y="4190774"/>
            <a:ext cx="6443661" cy="1228177"/>
          </a:xfrm>
          <a:prstGeom prst="rect">
            <a:avLst/>
          </a:prstGeom>
          <a:noFill/>
          <a:ln w="25400" algn="ctr">
            <a:solidFill>
              <a:srgbClr val="66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666699"/>
                </a:solidFill>
                <a:ea typeface="+mn-lt"/>
                <a:cs typeface="+mn-lt"/>
              </a:rPr>
              <a:t>5 WAYS TO WELLBEING</a:t>
            </a:r>
            <a:endParaRPr lang="en-GB" sz="1600">
              <a:solidFill>
                <a:srgbClr val="666699"/>
              </a:solidFill>
              <a:ea typeface="+mn-lt"/>
              <a:cs typeface="+mn-lt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This 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workshop shares tips and ideas on easy ways that 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you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can actively improve 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your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own well-being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GB" altLang="en-US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Tuesday 26</a:t>
            </a:r>
            <a:r>
              <a:rPr lang="en-GB" altLang="en-US" sz="1200" b="1" baseline="300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th</a:t>
            </a:r>
            <a:r>
              <a:rPr lang="en-GB" altLang="en-US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March 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2:00pm – 4:00pm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Wednesday 3</a:t>
            </a:r>
            <a:r>
              <a:rPr lang="en-GB" altLang="en-US" sz="1200" b="1" i="0" u="none" strike="noStrike" cap="none" normalizeH="0" baseline="3000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rd</a:t>
            </a:r>
            <a:r>
              <a:rPr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 April </a:t>
            </a:r>
            <a:r>
              <a:rPr lang="en-GB" altLang="en-US" sz="12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 panose="02000000000000000000" pitchFamily="2" charset="0"/>
              </a:rPr>
              <a:t>11:00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 panose="02000000000000000000" pitchFamily="2" charset="0"/>
              </a:rPr>
              <a:t>am – 1:00pm</a:t>
            </a:r>
            <a:endParaRPr lang="en-GB" altLang="en-US" sz="12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8E9BB4A9-239F-4DF2-BBCE-DE4AE42E7D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6" y="5548393"/>
            <a:ext cx="6464800" cy="1228176"/>
          </a:xfrm>
          <a:prstGeom prst="rect">
            <a:avLst/>
          </a:prstGeom>
          <a:noFill/>
          <a:ln w="25400" algn="ctr">
            <a:solidFill>
              <a:srgbClr val="00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1" i="0" u="none" strike="noStrike" cap="none" normalizeH="0" baseline="0">
                <a:ln>
                  <a:noFill/>
                </a:ln>
                <a:solidFill>
                  <a:srgbClr val="00CC99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UNDERSTANDING ANXIETY &amp; WORRY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This workshop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explores what anxiety is and sharing strategies to manage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feelings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of anxiety 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in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a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positive way</a:t>
            </a:r>
            <a:endParaRPr lang="en-GB" altLang="en-US" sz="12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Roboto"/>
              <a:cs typeface="Roboto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>
                <a:latin typeface="Roboto"/>
                <a:ea typeface="Roboto"/>
                <a:cs typeface="Roboto"/>
              </a:rPr>
              <a:t>Wednesday 27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th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March </a:t>
            </a:r>
            <a:r>
              <a:rPr lang="en-US" altLang="en-US" sz="1200">
                <a:latin typeface="Roboto"/>
                <a:ea typeface="Roboto"/>
                <a:cs typeface="Roboto"/>
              </a:rPr>
              <a:t>2:00pm – 4:00pm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>
                <a:latin typeface="Roboto"/>
                <a:ea typeface="Roboto"/>
                <a:cs typeface="Roboto" panose="02000000000000000000" pitchFamily="2" charset="0"/>
              </a:rPr>
              <a:t>Tuesday 2</a:t>
            </a:r>
            <a:r>
              <a:rPr lang="en-US" altLang="en-US" sz="1200" b="1" baseline="30000">
                <a:latin typeface="Roboto"/>
                <a:ea typeface="Roboto"/>
                <a:cs typeface="Roboto" panose="02000000000000000000" pitchFamily="2" charset="0"/>
              </a:rPr>
              <a:t>nd</a:t>
            </a:r>
            <a:r>
              <a:rPr lang="en-US" altLang="en-US" sz="1200" b="1">
                <a:latin typeface="Roboto"/>
                <a:ea typeface="Roboto"/>
                <a:cs typeface="Roboto" panose="02000000000000000000" pitchFamily="2" charset="0"/>
              </a:rPr>
              <a:t> April </a:t>
            </a:r>
            <a:r>
              <a:rPr lang="en-US" altLang="en-US" sz="1200">
                <a:latin typeface="Roboto"/>
                <a:ea typeface="Roboto"/>
                <a:cs typeface="Roboto" panose="02000000000000000000" pitchFamily="2" charset="0"/>
              </a:rPr>
              <a:t>2:00pm – 4:00pm</a:t>
            </a:r>
            <a:endParaRPr lang="en-US" altLang="en-US" sz="12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B1C880FC-F63F-4019-8760-829873593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6" y="8509767"/>
            <a:ext cx="4759702" cy="1059536"/>
          </a:xfrm>
          <a:prstGeom prst="rect">
            <a:avLst/>
          </a:prstGeom>
          <a:noFill/>
          <a:ln w="25400" algn="ctr">
            <a:solidFill>
              <a:srgbClr val="5B9BD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1" i="0" u="none" strike="noStrike" cap="none" normalizeH="0" baseline="0">
                <a:ln>
                  <a:noFill/>
                </a:ln>
                <a:solidFill>
                  <a:srgbClr val="5B9BD5"/>
                </a:solidFill>
                <a:effectLst/>
                <a:latin typeface="Roboto"/>
                <a:ea typeface="Roboto"/>
                <a:cs typeface="Roboto"/>
              </a:rPr>
              <a:t>BOOKING INFORMATION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To register for one of the listed sessions,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follow the Microsoft Forms link or scan the QR code: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GB" sz="1200">
              <a:solidFill>
                <a:srgbClr val="000000"/>
              </a:solidFill>
              <a:ea typeface="+mn-lt"/>
              <a:cs typeface="+mn-lt"/>
            </a:endParaRPr>
          </a:p>
          <a:p>
            <a:pPr defTabSz="914400">
              <a:spcBef>
                <a:spcPct val="0"/>
              </a:spcBef>
              <a:spcAft>
                <a:spcPct val="0"/>
              </a:spcAft>
            </a:pPr>
            <a:endParaRPr lang="en-US" altLang="en-US" sz="1200">
              <a:latin typeface="Arial"/>
              <a:ea typeface="Roboto" panose="02000000000000000000" pitchFamily="2" charset="0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>
                <a:latin typeface="Arial" panose="020B0604020202020204" pitchFamily="34" charset="0"/>
                <a:hlinkClick r:id="rId2"/>
              </a:rPr>
              <a:t>https://forms.office.com/e/u2kFvvZ3FB</a:t>
            </a:r>
            <a:r>
              <a:rPr lang="en-US" altLang="en-US" sz="1200"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9E48FF05-3E30-4E46-AF04-EE24AE8D2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6" y="1524807"/>
            <a:ext cx="6443662" cy="122817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CAMHS will be running a range of workshops on MS Teams in 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February 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Half Term 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2024</a:t>
            </a: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for young people 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in year 7 &amp; above, and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their families across Gwent. </a:t>
            </a:r>
            <a:endParaRPr lang="en-US" altLang="en-US" sz="120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Please use the booking form/QR code below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and make sure to book on at least 24 hours before the session.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</a:t>
            </a:r>
            <a:endParaRPr lang="en-US" altLang="en-US" sz="120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2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Parents are welcome to attend with their young person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,</a:t>
            </a:r>
            <a:r>
              <a:rPr lang="en-GB" sz="12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but we will not be able to answer any individual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CAMHS queries during the workshop time.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US" altLang="en-US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2" name="Picture 2" descr="The NEST Framework - NHS Wales Health Collaborative">
            <a:extLst>
              <a:ext uri="{FF2B5EF4-FFF2-40B4-BE49-F238E27FC236}">
                <a16:creationId xmlns:a16="http://schemas.microsoft.com/office/drawing/2014/main" id="{080EB93C-EED8-47D0-9066-5B4286D8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149432"/>
            <a:ext cx="1958462" cy="42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>
            <a:extLst>
              <a:ext uri="{FF2B5EF4-FFF2-40B4-BE49-F238E27FC236}">
                <a16:creationId xmlns:a16="http://schemas.microsoft.com/office/drawing/2014/main" id="{1ECE8CFB-04A2-4908-B134-4D2F3A18A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626" y="79273"/>
            <a:ext cx="1575374" cy="45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B6DEB60-E470-4327-BD0B-0ECDBBC14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9396954"/>
            <a:ext cx="2314575" cy="527403"/>
          </a:xfrm>
        </p:spPr>
        <p:txBody>
          <a:bodyPr/>
          <a:lstStyle/>
          <a:p>
            <a:r>
              <a:rPr lang="en-GB"/>
              <a:t>Copyright February 2023 ABUHB </a:t>
            </a:r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46EFACCF-9FB2-9C6F-05BE-A6F8DE329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5" y="6927892"/>
            <a:ext cx="6443661" cy="1430551"/>
          </a:xfrm>
          <a:prstGeom prst="rect">
            <a:avLst/>
          </a:prstGeom>
          <a:noFill/>
          <a:ln w="25400" algn="ctr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>
                <a:solidFill>
                  <a:srgbClr val="7030A0"/>
                </a:solidFill>
                <a:latin typeface="Roboto"/>
                <a:ea typeface="Roboto"/>
                <a:cs typeface="Roboto"/>
              </a:rPr>
              <a:t>LOOKING AFTER YOUR SELF DURING EXAM SEASON</a:t>
            </a:r>
            <a:endParaRPr lang="en-GB" altLang="en-US" sz="1400" b="1" i="0" u="none" strike="noStrike" cap="none" normalizeH="0" baseline="0">
              <a:ln>
                <a:noFill/>
              </a:ln>
              <a:solidFill>
                <a:srgbClr val="7030A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200">
                <a:latin typeface="Roboto" panose="02000000000000000000" pitchFamily="2" charset="0"/>
                <a:ea typeface="Roboto" panose="02000000000000000000" pitchFamily="2" charset="0"/>
              </a:rPr>
              <a:t>This workshop helps to understand what stress is, how it can present itself in the body and providing strategies to combat the impact of exam stress</a:t>
            </a: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endParaRPr lang="en-GB" altLang="en-US" sz="12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/>
              <a:ea typeface="Roboto"/>
              <a:cs typeface="Roboto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>
                <a:latin typeface="Roboto"/>
                <a:ea typeface="Roboto"/>
                <a:cs typeface="Roboto"/>
              </a:rPr>
              <a:t>Tuesday 26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th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March </a:t>
            </a:r>
            <a:r>
              <a:rPr lang="en-US" altLang="en-US" sz="1200">
                <a:latin typeface="Roboto"/>
                <a:ea typeface="Roboto"/>
                <a:cs typeface="Roboto"/>
              </a:rPr>
              <a:t>11:00am – 1:00pm</a:t>
            </a:r>
            <a:endParaRPr lang="en-US" altLang="en-US" sz="12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>
                <a:latin typeface="Roboto"/>
                <a:ea typeface="Roboto"/>
                <a:cs typeface="Roboto"/>
              </a:rPr>
              <a:t>Thursday 28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th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March </a:t>
            </a:r>
            <a:r>
              <a:rPr lang="en-US" altLang="en-US" sz="1200">
                <a:latin typeface="Roboto"/>
                <a:ea typeface="Roboto"/>
                <a:cs typeface="Roboto"/>
              </a:rPr>
              <a:t>2:00pm – 4:00pm</a:t>
            </a: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>
                <a:latin typeface="Roboto"/>
                <a:ea typeface="Roboto"/>
                <a:cs typeface="Roboto"/>
              </a:rPr>
              <a:t>Thursday 4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th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April </a:t>
            </a:r>
            <a:r>
              <a:rPr lang="en-US" altLang="en-US" sz="1200">
                <a:latin typeface="Roboto"/>
                <a:ea typeface="Roboto"/>
                <a:cs typeface="Roboto"/>
              </a:rPr>
              <a:t>11:00am – 1:00pm</a:t>
            </a:r>
            <a:endParaRPr lang="en-US" altLang="en-US" sz="1600"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E4B2767-CB90-4B8C-A08D-E8B43480A7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626" y="8509766"/>
            <a:ext cx="1072119" cy="107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23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7583A445-5781-4782-9966-86086D701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" y="509046"/>
            <a:ext cx="6645275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2800" b="1">
                <a:solidFill>
                  <a:srgbClr val="085296"/>
                </a:solidFill>
                <a:latin typeface="Calibri"/>
                <a:cs typeface="Calibri"/>
              </a:rPr>
              <a:t>GWEITHDAI LLES AR-LEIN </a:t>
            </a:r>
            <a:r>
              <a:rPr kumimoji="0" lang="en-GB" sz="2800" b="1" i="0" u="none" strike="noStrike" cap="none" normalizeH="0" baseline="0">
                <a:ln>
                  <a:noFill/>
                </a:ln>
                <a:solidFill>
                  <a:srgbClr val="085296"/>
                </a:solidFill>
                <a:effectLst/>
                <a:latin typeface="Calibri"/>
                <a:cs typeface="Calibri"/>
              </a:rPr>
              <a:t>CAMHS</a:t>
            </a:r>
            <a:endParaRPr lang="en-GB" sz="2800">
              <a:cs typeface="Calibri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2800" b="1">
                <a:solidFill>
                  <a:srgbClr val="6B97C0"/>
                </a:solidFill>
                <a:latin typeface="Calibri"/>
                <a:cs typeface="Calibri"/>
              </a:rPr>
              <a:t>26</a:t>
            </a:r>
            <a:r>
              <a:rPr lang="en-GB" sz="1900" b="1" baseline="30000">
                <a:solidFill>
                  <a:srgbClr val="6B97C0"/>
                </a:solidFill>
                <a:latin typeface="Calibri"/>
                <a:cs typeface="Calibri"/>
              </a:rPr>
              <a:t>ain</a:t>
            </a:r>
            <a:r>
              <a:rPr lang="en-GB" sz="2800" b="1">
                <a:solidFill>
                  <a:srgbClr val="6B97C0"/>
                </a:solidFill>
                <a:latin typeface="Calibri"/>
                <a:cs typeface="Calibri"/>
              </a:rPr>
              <a:t> Mawrth – 4</a:t>
            </a:r>
            <a:r>
              <a:rPr lang="en-GB" sz="1900" b="1" baseline="30000">
                <a:solidFill>
                  <a:srgbClr val="6B97C0"/>
                </a:solidFill>
                <a:latin typeface="Calibri"/>
                <a:cs typeface="Calibri"/>
              </a:rPr>
              <a:t>ydd</a:t>
            </a:r>
            <a:r>
              <a:rPr lang="en-GB" sz="2800" b="1">
                <a:solidFill>
                  <a:srgbClr val="6B97C0"/>
                </a:solidFill>
                <a:latin typeface="Calibri"/>
                <a:cs typeface="Calibri"/>
              </a:rPr>
              <a:t> Ebrill 2024</a:t>
            </a:r>
            <a:endParaRPr lang="en-US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C7083937-5DFC-4A6A-911B-F0A1C286C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5" y="2895956"/>
            <a:ext cx="6443661" cy="1228177"/>
          </a:xfrm>
          <a:prstGeom prst="rect">
            <a:avLst/>
          </a:prstGeom>
          <a:noFill/>
          <a:ln w="25400" algn="ctr">
            <a:solidFill>
              <a:srgbClr val="C285A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C285A3"/>
                </a:solidFill>
                <a:latin typeface="Calibri"/>
                <a:ea typeface="Roboto"/>
                <a:cs typeface="Calibri"/>
              </a:rPr>
              <a:t>DEALL EMOSIYNAU</a:t>
            </a:r>
            <a:endParaRPr lang="en-US" sz="1600">
              <a:solidFill>
                <a:srgbClr val="000000"/>
              </a:solidFill>
              <a:latin typeface="Calibri"/>
              <a:ea typeface="+mn-lt"/>
              <a:cs typeface="+mn-lt"/>
            </a:endParaRPr>
          </a:p>
          <a:p>
            <a:pPr algn="ctr" defTabSz="914400"/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Gweithdy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archwilio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teimladau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ac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emosiynau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tra'n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cynnig</a:t>
            </a:r>
            <a:endParaRPr lang="en-GB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/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ffyrdd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newydd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o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reoli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ein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hemosiynau</a:t>
            </a:r>
            <a:endParaRPr lang="en-GB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/>
            <a:endParaRPr lang="en-GB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b="1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Dydd</a:t>
            </a:r>
            <a:r>
              <a:rPr lang="en-GB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Mercher 27</a:t>
            </a:r>
            <a:r>
              <a:rPr lang="en-GB" sz="1200" b="1" baseline="300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ain </a:t>
            </a:r>
            <a:r>
              <a:rPr lang="en-GB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Mawrth 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11:00yb – 1:00yp</a:t>
            </a:r>
            <a:endParaRPr 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b="1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Dydd</a:t>
            </a:r>
            <a:r>
              <a:rPr lang="en-GB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Iau 2</a:t>
            </a:r>
            <a:r>
              <a:rPr lang="en-GB" sz="1200" b="1" baseline="300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ail</a:t>
            </a:r>
            <a:r>
              <a:rPr lang="en-GB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April 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2:00yp – 4:00yp</a:t>
            </a:r>
            <a:endParaRPr 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Segoe UI"/>
              <a:ea typeface="Roboto" panose="02000000000000000000" pitchFamily="2" charset="0"/>
              <a:cs typeface="Segoe UI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F641D16A-8DD1-4FFA-AC65-6F8FA12A9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623" y="4315378"/>
            <a:ext cx="6443661" cy="1228177"/>
          </a:xfrm>
          <a:prstGeom prst="rect">
            <a:avLst/>
          </a:prstGeom>
          <a:noFill/>
          <a:ln w="25400" algn="ctr">
            <a:solidFill>
              <a:srgbClr val="66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666699"/>
                </a:solidFill>
                <a:ea typeface="+mn-lt"/>
                <a:cs typeface="+mn-lt"/>
              </a:rPr>
              <a:t>5 LLWBR I LLES</a:t>
            </a:r>
            <a:endParaRPr lang="en-US" sz="1600">
              <a:solidFill>
                <a:srgbClr val="000000"/>
              </a:solidFill>
              <a:ea typeface="+mn-lt"/>
              <a:cs typeface="+mn-lt"/>
            </a:endParaRPr>
          </a:p>
          <a:p>
            <a:pPr algn="ctr" defTabSz="914400"/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Gweithdy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rhannu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awgrymiadau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a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syniadau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ffyrdd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hawdd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/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 gall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myfyrwyr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fynd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ati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wella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lles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hunain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.</a:t>
            </a:r>
          </a:p>
          <a:p>
            <a:pPr algn="ctr" defTabSz="914400"/>
            <a:endParaRPr lang="en-GB" sz="6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6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Dydd</a:t>
            </a:r>
            <a:r>
              <a:rPr lang="en-GB" altLang="en-US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Mawrth 26</a:t>
            </a:r>
            <a:r>
              <a:rPr lang="en-GB" altLang="en-US" sz="1200" b="1" baseline="300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ain</a:t>
            </a:r>
            <a:r>
              <a:rPr lang="en-GB" altLang="en-US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Mawrth 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2:00yp – 4:00yp</a:t>
            </a:r>
            <a:endParaRPr lang="en-GB"/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200" b="1" err="1">
                <a:solidFill>
                  <a:srgbClr val="000000"/>
                </a:solidFill>
                <a:ea typeface="+mn-lt"/>
                <a:cs typeface="+mn-lt"/>
              </a:rPr>
              <a:t>Dydd</a:t>
            </a:r>
            <a:r>
              <a:rPr lang="en-GB" sz="1200" b="1">
                <a:solidFill>
                  <a:srgbClr val="000000"/>
                </a:solidFill>
                <a:ea typeface="+mn-lt"/>
                <a:cs typeface="+mn-lt"/>
              </a:rPr>
              <a:t> Mercher</a:t>
            </a:r>
            <a:r>
              <a:rPr lang="en-GB" altLang="en-US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3</a:t>
            </a:r>
            <a:r>
              <a:rPr lang="en-GB" altLang="en-US" sz="1200" b="1" baseline="300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ydd</a:t>
            </a:r>
            <a:r>
              <a:rPr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ea typeface="Roboto"/>
                <a:cs typeface="Roboto"/>
              </a:rPr>
              <a:t> </a:t>
            </a:r>
            <a:r>
              <a:rPr lang="en-GB" altLang="en-US" sz="1200" b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Ebrill</a:t>
            </a:r>
            <a:r>
              <a:rPr lang="en-GB" altLang="en-US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11:00yb – 1:00yp</a:t>
            </a:r>
            <a:endParaRPr lang="en-GB" altLang="en-US" sz="12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8E9BB4A9-239F-4DF2-BBCE-DE4AE42E7D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6" y="5548393"/>
            <a:ext cx="6464800" cy="1228176"/>
          </a:xfrm>
          <a:prstGeom prst="rect">
            <a:avLst/>
          </a:prstGeom>
          <a:noFill/>
          <a:ln w="25400" algn="ctr">
            <a:solidFill>
              <a:srgbClr val="00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00CC99"/>
                </a:solidFill>
                <a:ea typeface="+mn-lt"/>
                <a:cs typeface="+mn-lt"/>
              </a:rPr>
              <a:t>DEALL PRYDER</a:t>
            </a:r>
            <a:endParaRPr lang="en-US"/>
          </a:p>
          <a:p>
            <a:pPr algn="ctr" defTabSz="914400"/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Gweithdy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archwilio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beth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yw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gorbryder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a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rhannu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strategaethau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</a:p>
          <a:p>
            <a:pPr algn="ctr" defTabSz="914400"/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reoli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teimladau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o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bryder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mewn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ffordd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gadarnhaol</a:t>
            </a:r>
            <a:endParaRPr lang="en-GB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2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err="1">
                <a:latin typeface="Roboto"/>
                <a:ea typeface="Roboto"/>
                <a:cs typeface="Roboto"/>
              </a:rPr>
              <a:t>Dydd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Mercher 27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ain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Mawrth </a:t>
            </a:r>
            <a:r>
              <a:rPr lang="en-US" altLang="en-US" sz="1200">
                <a:latin typeface="Roboto"/>
                <a:ea typeface="Roboto"/>
                <a:cs typeface="Roboto"/>
              </a:rPr>
              <a:t>2:00yp – 4:00yp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err="1">
                <a:latin typeface="Roboto"/>
                <a:ea typeface="Roboto"/>
                <a:cs typeface="Roboto"/>
              </a:rPr>
              <a:t>Dydd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Mawrth 2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ain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Ebrill </a:t>
            </a:r>
            <a:r>
              <a:rPr lang="en-US" altLang="en-US" sz="1200">
                <a:latin typeface="Roboto"/>
                <a:ea typeface="Roboto"/>
                <a:cs typeface="Roboto"/>
              </a:rPr>
              <a:t>2:00yp – 4:00yp</a:t>
            </a:r>
            <a:endParaRPr lang="en-US" altLang="en-US" sz="1200"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B1C880FC-F63F-4019-8760-829873593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6" y="8509767"/>
            <a:ext cx="4759702" cy="1059536"/>
          </a:xfrm>
          <a:prstGeom prst="rect">
            <a:avLst/>
          </a:prstGeom>
          <a:noFill/>
          <a:ln w="25400" algn="ctr">
            <a:solidFill>
              <a:srgbClr val="5B9BD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600" b="1">
                <a:solidFill>
                  <a:srgbClr val="5B9BD5"/>
                </a:solidFill>
                <a:latin typeface="Calibri"/>
                <a:ea typeface="Roboto"/>
                <a:cs typeface="Calibri"/>
              </a:rPr>
              <a:t>MANYLION BWCIO</a:t>
            </a:r>
            <a:endParaRPr lang="en-US" sz="160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/>
              <a:ea typeface="Roboto"/>
              <a:cs typeface="Calibri"/>
            </a:endParaRPr>
          </a:p>
          <a:p>
            <a:pPr algn="ctr" defTabSz="914400"/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I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gofrestru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ar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gyfer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un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o'r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sesiynau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yma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Roboto"/>
                <a:cs typeface="Calibri"/>
              </a:rPr>
              <a:t>,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dilynwch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y </a:t>
            </a:r>
          </a:p>
          <a:p>
            <a:pPr algn="ctr" defTabSz="914400"/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ddolen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Roboto"/>
                <a:cs typeface="Calibri"/>
              </a:rPr>
              <a:t>Microsoft Forms 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neu </a:t>
            </a:r>
            <a:r>
              <a:rPr lang="en-GB" sz="1400" err="1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sganiwch</a:t>
            </a:r>
            <a:r>
              <a:rPr lang="en-GB" sz="1400">
                <a:solidFill>
                  <a:srgbClr val="000000"/>
                </a:solidFill>
                <a:latin typeface="Calibri"/>
                <a:ea typeface="Roboto"/>
                <a:cs typeface="Calibri"/>
              </a:rPr>
              <a:t> y cod </a:t>
            </a:r>
            <a:r>
              <a:rPr kumimoji="0" lang="en-GB" sz="1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Roboto"/>
                <a:cs typeface="Calibri"/>
              </a:rPr>
              <a:t>QR:</a:t>
            </a:r>
            <a:endParaRPr lang="en-GB" sz="1400">
              <a:latin typeface="Calibri"/>
              <a:cs typeface="Calibri"/>
            </a:endParaRPr>
          </a:p>
          <a:p>
            <a:pPr defTabSz="914400">
              <a:spcBef>
                <a:spcPct val="0"/>
              </a:spcBef>
              <a:spcAft>
                <a:spcPct val="0"/>
              </a:spcAft>
            </a:pPr>
            <a:endParaRPr lang="en-US" altLang="en-US" sz="1200">
              <a:latin typeface="Arial"/>
              <a:ea typeface="Roboto" panose="02000000000000000000" pitchFamily="2" charset="0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>
                <a:latin typeface="Arial" panose="020B0604020202020204" pitchFamily="34" charset="0"/>
                <a:hlinkClick r:id="rId2"/>
              </a:rPr>
              <a:t>https://forms.office.com/e/u2kFvvZ3FB</a:t>
            </a:r>
            <a:r>
              <a:rPr lang="en-US" altLang="en-US" sz="1200"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9E48FF05-3E30-4E46-AF04-EE24AE8D2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6" y="1524807"/>
            <a:ext cx="6443662" cy="122817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Bydd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CAMHS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cynnal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amrywiaeth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o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weithdai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MS Teams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ystod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Hanner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Tymor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Chwefror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2024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gyfer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holl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blant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,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pobl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ifanc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Blwydden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7 ac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uwch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a'u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teuluoedd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ledled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Gwent.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Defnyddiwch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y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ffurflen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archebu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/cod QR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isod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a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gwnewch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siŵr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eich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bod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archebu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o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leiaf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24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awr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y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sesiwn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. </a:t>
            </a:r>
            <a:endParaRPr 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Mae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croeso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rieni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fynychu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gyda'u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person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ifanc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,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ond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ni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fyddwn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gallu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ateb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unrhyw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endParaRPr 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ymholiadau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CAMHS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unigol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ystod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amser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y 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gweithdy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.</a:t>
            </a:r>
            <a:endParaRPr 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</p:txBody>
      </p:sp>
      <p:pic>
        <p:nvPicPr>
          <p:cNvPr id="12" name="Picture 2" descr="The NEST Framework - NHS Wales Health Collaborative">
            <a:extLst>
              <a:ext uri="{FF2B5EF4-FFF2-40B4-BE49-F238E27FC236}">
                <a16:creationId xmlns:a16="http://schemas.microsoft.com/office/drawing/2014/main" id="{080EB93C-EED8-47D0-9066-5B4286D87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149432"/>
            <a:ext cx="1958462" cy="42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>
            <a:extLst>
              <a:ext uri="{FF2B5EF4-FFF2-40B4-BE49-F238E27FC236}">
                <a16:creationId xmlns:a16="http://schemas.microsoft.com/office/drawing/2014/main" id="{1ECE8CFB-04A2-4908-B134-4D2F3A18A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626" y="79273"/>
            <a:ext cx="1575374" cy="45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B6DEB60-E470-4327-BD0B-0ECDBBC14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9396954"/>
            <a:ext cx="2314575" cy="527403"/>
          </a:xfrm>
        </p:spPr>
        <p:txBody>
          <a:bodyPr/>
          <a:lstStyle/>
          <a:p>
            <a:r>
              <a:rPr lang="en-GB"/>
              <a:t>Copyright February 2023 ABUHB </a:t>
            </a:r>
          </a:p>
        </p:txBody>
      </p:sp>
      <p:sp>
        <p:nvSpPr>
          <p:cNvPr id="2" name="Text Box 6">
            <a:extLst>
              <a:ext uri="{FF2B5EF4-FFF2-40B4-BE49-F238E27FC236}">
                <a16:creationId xmlns:a16="http://schemas.microsoft.com/office/drawing/2014/main" id="{46EFACCF-9FB2-9C6F-05BE-A6F8DE329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65" y="6927892"/>
            <a:ext cx="6443661" cy="1430551"/>
          </a:xfrm>
          <a:prstGeom prst="rect">
            <a:avLst/>
          </a:prstGeom>
          <a:noFill/>
          <a:ln w="25400" algn="ctr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GB" sz="1400" b="1">
                <a:solidFill>
                  <a:srgbClr val="7030A0"/>
                </a:solidFill>
                <a:ea typeface="+mn-lt"/>
                <a:cs typeface="+mn-lt"/>
              </a:rPr>
              <a:t>EDRYCH AR OL EICH HUN Y YSTOD TYMOR ARHOLIAD</a:t>
            </a:r>
            <a:endParaRPr lang="en-US"/>
          </a:p>
          <a:p>
            <a:pPr algn="ctr" defTabSz="914400"/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Gweithdy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1.5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awr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cefnogi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myfyrwyr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I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ddeall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beth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yw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straen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,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sut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y gall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gyflwyno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hun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y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corff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a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darparu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strategaethau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i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frwydro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erbyn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effaith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straen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GB" sz="1200" err="1">
                <a:solidFill>
                  <a:srgbClr val="000000"/>
                </a:solidFill>
                <a:latin typeface="Roboto"/>
                <a:ea typeface="Roboto"/>
                <a:cs typeface="Roboto"/>
              </a:rPr>
              <a:t>arholiadau</a:t>
            </a:r>
            <a:r>
              <a:rPr lang="en-GB" sz="1200">
                <a:solidFill>
                  <a:srgbClr val="000000"/>
                </a:solidFill>
                <a:latin typeface="Roboto"/>
                <a:ea typeface="Roboto"/>
                <a:cs typeface="Roboto"/>
              </a:rPr>
              <a:t> </a:t>
            </a: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endParaRPr lang="en-GB" altLang="en-US" sz="1400" b="1" i="0" u="none" strike="noStrike" cap="none" normalizeH="0" baseline="0">
              <a:ln>
                <a:noFill/>
              </a:ln>
              <a:solidFill>
                <a:srgbClr val="7030A0"/>
              </a:solidFill>
              <a:effectLst/>
              <a:latin typeface="Roboto"/>
              <a:ea typeface="Roboto"/>
              <a:cs typeface="Roboto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err="1">
                <a:latin typeface="Roboto"/>
                <a:ea typeface="Roboto"/>
                <a:cs typeface="Roboto"/>
              </a:rPr>
              <a:t>Dydd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Mawrth 26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ain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Mawrth </a:t>
            </a:r>
            <a:r>
              <a:rPr lang="en-US" altLang="en-US" sz="1200">
                <a:latin typeface="Roboto"/>
                <a:ea typeface="Roboto"/>
                <a:cs typeface="Roboto"/>
              </a:rPr>
              <a:t>11:00yb – 1:00yp</a:t>
            </a:r>
            <a:endParaRPr lang="en-US" altLang="en-US" sz="12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err="1">
                <a:latin typeface="Roboto"/>
                <a:ea typeface="Roboto"/>
                <a:cs typeface="Roboto"/>
              </a:rPr>
              <a:t>Dydd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Iau 28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ain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Mawrth </a:t>
            </a:r>
            <a:r>
              <a:rPr lang="en-US" altLang="en-US" sz="1200">
                <a:latin typeface="Roboto"/>
                <a:ea typeface="Roboto"/>
                <a:cs typeface="Roboto"/>
              </a:rPr>
              <a:t>2:00yp – 4:00yp</a:t>
            </a:r>
          </a:p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err="1">
                <a:latin typeface="Roboto"/>
                <a:ea typeface="Roboto"/>
                <a:cs typeface="Roboto"/>
              </a:rPr>
              <a:t>Dydd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Iau 4</a:t>
            </a:r>
            <a:r>
              <a:rPr lang="en-US" altLang="en-US" sz="1200" b="1" baseline="30000">
                <a:latin typeface="Roboto"/>
                <a:ea typeface="Roboto"/>
                <a:cs typeface="Roboto"/>
              </a:rPr>
              <a:t>ydd</a:t>
            </a:r>
            <a:r>
              <a:rPr lang="en-US" altLang="en-US" sz="1200" b="1">
                <a:latin typeface="Roboto"/>
                <a:ea typeface="Roboto"/>
                <a:cs typeface="Roboto"/>
              </a:rPr>
              <a:t> Ebrill </a:t>
            </a:r>
            <a:r>
              <a:rPr lang="en-US" altLang="en-US" sz="1200">
                <a:latin typeface="Roboto"/>
                <a:ea typeface="Roboto"/>
                <a:cs typeface="Roboto"/>
              </a:rPr>
              <a:t>11:00yb – 1:00yp</a:t>
            </a:r>
            <a:endParaRPr lang="en-US" altLang="en-US" sz="1600"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E4B2767-CB90-4B8C-A08D-E8B43480A7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626" y="8509766"/>
            <a:ext cx="1072119" cy="107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90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cc5ff97-11ab-4b65-9b5d-4133582c410d" xsi:nil="true"/>
    <lcf76f155ced4ddcb4097134ff3c332f xmlns="4af4aa62-c326-4181-8186-72e2f67a971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347A8CA373AD488F75B3C9E5CC80DB" ma:contentTypeVersion="18" ma:contentTypeDescription="Create a new document." ma:contentTypeScope="" ma:versionID="c10b3606de38d68b40cd2a355000f4be">
  <xsd:schema xmlns:xsd="http://www.w3.org/2001/XMLSchema" xmlns:xs="http://www.w3.org/2001/XMLSchema" xmlns:p="http://schemas.microsoft.com/office/2006/metadata/properties" xmlns:ns2="4af4aa62-c326-4181-8186-72e2f67a9717" xmlns:ns3="0cc5ff97-11ab-4b65-9b5d-4133582c410d" targetNamespace="http://schemas.microsoft.com/office/2006/metadata/properties" ma:root="true" ma:fieldsID="4e9e9f0fd54959f8c65649335e86285b" ns2:_="" ns3:_="">
    <xsd:import namespace="4af4aa62-c326-4181-8186-72e2f67a9717"/>
    <xsd:import namespace="0cc5ff97-11ab-4b65-9b5d-4133582c41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f4aa62-c326-4181-8186-72e2f67a97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efaef41-70dc-4075-804e-d4e4dbdaee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c5ff97-11ab-4b65-9b5d-4133582c410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f202ecd1-f10f-4c38-a406-f67d424a7344}" ma:internalName="TaxCatchAll" ma:showField="CatchAllData" ma:web="0cc5ff97-11ab-4b65-9b5d-4133582c410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A15E52-92ED-4BE6-9728-1DCC41E0F6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2F4C13-64C5-4D72-98C6-EFA0A547058F}">
  <ds:schemaRefs>
    <ds:schemaRef ds:uri="http://purl.org/dc/elements/1.1/"/>
    <ds:schemaRef ds:uri="http://www.w3.org/XML/1998/namespace"/>
    <ds:schemaRef ds:uri="http://purl.org/dc/dcmitype/"/>
    <ds:schemaRef ds:uri="http://purl.org/dc/terms/"/>
    <ds:schemaRef ds:uri="0cc5ff97-11ab-4b65-9b5d-4133582c410d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4af4aa62-c326-4181-8186-72e2f67a9717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9AE7BEB-5C04-45B6-A5F3-BD145814AF91}">
  <ds:schemaRefs>
    <ds:schemaRef ds:uri="0cc5ff97-11ab-4b65-9b5d-4133582c410d"/>
    <ds:schemaRef ds:uri="4af4aa62-c326-4181-8186-72e2f67a971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964</Words>
  <Application>Microsoft Office PowerPoint</Application>
  <PresentationFormat>A4 Paper (210x297 mm)</PresentationFormat>
  <Paragraphs>136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Roboto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Bryony Allen (Aneurin Bevan UHB - Child and Adolescent Mental Health)</dc:creator>
  <cp:lastModifiedBy>Caroline Friend (Aneurin Bevan UHB - Child and Adolescent Mental Health)</cp:lastModifiedBy>
  <cp:revision>1</cp:revision>
  <dcterms:created xsi:type="dcterms:W3CDTF">2023-01-31T11:04:19Z</dcterms:created>
  <dcterms:modified xsi:type="dcterms:W3CDTF">2024-03-12T10:10:58Z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0x01010019347A8CA373AD488F75B3C9E5CC80DB</vt:lpwstr>
  </property>
  <property fmtid="{D5CDD505-2E9C-101B-9397-08002B2CF9AE}" pid="3" name="MediaServiceImageTags">
    <vt:lpwstr/>
  </property>
</Properties>
</file>